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2"/>
  </p:sldMasterIdLst>
  <p:notesMasterIdLst>
    <p:notesMasterId r:id="rId16"/>
  </p:notesMasterIdLst>
  <p:sldIdLst>
    <p:sldId id="261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3" r:id="rId11"/>
    <p:sldId id="272" r:id="rId12"/>
    <p:sldId id="276" r:id="rId13"/>
    <p:sldId id="274" r:id="rId14"/>
    <p:sldId id="275" r:id="rId1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3185"/>
    <a:srgbClr val="F6C5A1"/>
    <a:srgbClr val="EF7F1A"/>
    <a:srgbClr val="C0C0C0"/>
    <a:srgbClr val="FFED00"/>
    <a:srgbClr val="008D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9011" autoAdjust="0"/>
  </p:normalViewPr>
  <p:slideViewPr>
    <p:cSldViewPr>
      <p:cViewPr>
        <p:scale>
          <a:sx n="67" d="100"/>
          <a:sy n="67" d="100"/>
        </p:scale>
        <p:origin x="-1258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958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CF2EDE-4F90-441D-8A0C-66080E1A2D2C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D205C4-C7CE-4A6E-B797-390C198A9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98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D205C4-C7CE-4A6E-B797-390C198A979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24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9000" r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"/>
          <p:cNvSpPr/>
          <p:nvPr/>
        </p:nvSpPr>
        <p:spPr>
          <a:xfrm rot="5400000">
            <a:off x="4139950" y="-3951313"/>
            <a:ext cx="864097" cy="91440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1872208" y="798820"/>
            <a:ext cx="5508104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050" dirty="0">
                <a:latin typeface="Arial Narrow" pitchFamily="34" charset="0"/>
              </a:rPr>
              <a:t>Projekt </a:t>
            </a:r>
            <a:r>
              <a:rPr lang="pl-PL" sz="1050" dirty="0" smtClean="0">
                <a:latin typeface="Arial Narrow" pitchFamily="34" charset="0"/>
              </a:rPr>
              <a:t>współfinansowany </a:t>
            </a:r>
            <a:r>
              <a:rPr lang="pl-PL" sz="1050" dirty="0">
                <a:latin typeface="Arial Narrow" pitchFamily="34" charset="0"/>
              </a:rPr>
              <a:t>ze środków Unii Europejskiej </a:t>
            </a:r>
            <a:r>
              <a:rPr lang="pl-PL" sz="1050" dirty="0" smtClean="0">
                <a:latin typeface="Arial Narrow" pitchFamily="34" charset="0"/>
              </a:rPr>
              <a:t> w </a:t>
            </a:r>
            <a:r>
              <a:rPr lang="pl-PL" sz="1050" dirty="0">
                <a:latin typeface="Arial Narrow" pitchFamily="34" charset="0"/>
              </a:rPr>
              <a:t>ramach Europejskiego Funduszu Społecznego</a:t>
            </a: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245" y="344515"/>
            <a:ext cx="1608656" cy="428365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95858"/>
            <a:ext cx="1800200" cy="579303"/>
          </a:xfrm>
          <a:prstGeom prst="rect">
            <a:avLst/>
          </a:prstGeom>
        </p:spPr>
      </p:pic>
      <p:pic>
        <p:nvPicPr>
          <p:cNvPr id="38" name="Picture 3" descr="X:\darian\grafika\komisja krajowa\konstruktywny dialog3\logo k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1920" y="288908"/>
            <a:ext cx="1296145" cy="508692"/>
          </a:xfrm>
          <a:prstGeom prst="rect">
            <a:avLst/>
          </a:prstGeom>
          <a:noFill/>
        </p:spPr>
      </p:pic>
      <p:sp>
        <p:nvSpPr>
          <p:cNvPr id="26" name="Prostokąt 25"/>
          <p:cNvSpPr/>
          <p:nvPr/>
        </p:nvSpPr>
        <p:spPr>
          <a:xfrm>
            <a:off x="1133872" y="4005064"/>
            <a:ext cx="6984776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dirty="0" smtClean="0">
                <a:solidFill>
                  <a:srgbClr val="002060"/>
                </a:solidFill>
                <a:latin typeface="Arial Narrow" pitchFamily="34" charset="0"/>
              </a:rPr>
              <a:t>.</a:t>
            </a:r>
          </a:p>
          <a:p>
            <a:pPr algn="ctr"/>
            <a:r>
              <a:rPr lang="pl-PL" sz="3200" b="1" dirty="0" smtClean="0">
                <a:solidFill>
                  <a:srgbClr val="002060"/>
                </a:solidFill>
              </a:rPr>
              <a:t>Wzmocnienie potencjału instytucjonalnego NSZZ „Solidarność”</a:t>
            </a:r>
          </a:p>
          <a:p>
            <a:pPr algn="ctr"/>
            <a:r>
              <a:rPr lang="pl-PL" sz="3200" b="1" dirty="0" smtClean="0">
                <a:solidFill>
                  <a:srgbClr val="002060"/>
                </a:solidFill>
                <a:latin typeface="Arial Narrow" pitchFamily="34" charset="0"/>
              </a:rPr>
              <a:t>Konferencja, Toruń - 16 czerwca 2015 </a:t>
            </a:r>
          </a:p>
          <a:p>
            <a:pPr algn="ctr"/>
            <a:endParaRPr lang="pl-PL" sz="32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6" name="Prostokąt 15"/>
          <p:cNvSpPr/>
          <p:nvPr/>
        </p:nvSpPr>
        <p:spPr>
          <a:xfrm>
            <a:off x="107504" y="6382489"/>
            <a:ext cx="893892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100" dirty="0" smtClean="0">
                <a:solidFill>
                  <a:schemeClr val="bg1"/>
                </a:solidFill>
              </a:rPr>
              <a:t>Komisja Krajowa NSZZ „Solidarność” DZIAŁ PROGRAMÓW EUROPEJSKICH, ul. Wały Piastowskie 24, 80-855 Gdańsk, Tel. (+48 58) 308 42 41, </a:t>
            </a:r>
            <a:r>
              <a:rPr lang="pl-PL" sz="1100" dirty="0" err="1" smtClean="0">
                <a:solidFill>
                  <a:schemeClr val="bg1"/>
                </a:solidFill>
              </a:rPr>
              <a:t>Fax</a:t>
            </a:r>
            <a:r>
              <a:rPr lang="pl-PL" sz="1100" dirty="0" smtClean="0">
                <a:solidFill>
                  <a:schemeClr val="bg1"/>
                </a:solidFill>
              </a:rPr>
              <a:t>: (+48 58) 308 42 11</a:t>
            </a:r>
          </a:p>
          <a:p>
            <a:pPr algn="ctr"/>
            <a:r>
              <a:rPr lang="pl-PL" sz="1100" dirty="0" smtClean="0">
                <a:solidFill>
                  <a:schemeClr val="bg1"/>
                </a:solidFill>
              </a:rPr>
              <a:t>e-mail: programy.europejskie@solidarnosc.org.pl ,  www.solidarnosc.org.pl/dialog</a:t>
            </a:r>
            <a:endParaRPr lang="pl-PL" sz="1100" dirty="0">
              <a:solidFill>
                <a:schemeClr val="bg1"/>
              </a:solidFill>
            </a:endParaRPr>
          </a:p>
        </p:txBody>
      </p:sp>
      <p:pic>
        <p:nvPicPr>
          <p:cNvPr id="37" name="Picture 2" descr="X:\darian\grafika\komisja krajowa\konstruktywny dialog3\logo-kd3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77972" y="1484784"/>
            <a:ext cx="2486217" cy="2088232"/>
          </a:xfrm>
          <a:prstGeom prst="rect">
            <a:avLst/>
          </a:prstGeom>
          <a:noFill/>
        </p:spPr>
      </p:pic>
      <p:sp>
        <p:nvSpPr>
          <p:cNvPr id="13" name="Rectangle 3"/>
          <p:cNvSpPr/>
          <p:nvPr/>
        </p:nvSpPr>
        <p:spPr>
          <a:xfrm rot="5400000">
            <a:off x="4427981" y="1357533"/>
            <a:ext cx="288033" cy="91440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Prostokąt 13"/>
          <p:cNvSpPr/>
          <p:nvPr/>
        </p:nvSpPr>
        <p:spPr>
          <a:xfrm>
            <a:off x="0" y="5785519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b="1" dirty="0" smtClean="0">
                <a:solidFill>
                  <a:srgbClr val="002060"/>
                </a:solidFill>
              </a:rPr>
              <a:t>CZŁOWIEK – najlepsza inwestycja</a:t>
            </a:r>
            <a:endParaRPr lang="pl-PL" sz="1100" b="1" i="1" dirty="0">
              <a:solidFill>
                <a:srgbClr val="00206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941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648072"/>
          </a:xfrm>
        </p:spPr>
        <p:txBody>
          <a:bodyPr>
            <a:noAutofit/>
          </a:bodyPr>
          <a:lstStyle/>
          <a:p>
            <a:pPr>
              <a:tabLst>
                <a:tab pos="630238" algn="l"/>
              </a:tabLst>
            </a:pPr>
            <a:r>
              <a:rPr lang="pl-PL" sz="3600" b="1" dirty="0" smtClean="0">
                <a:solidFill>
                  <a:schemeClr val="accent1"/>
                </a:solidFill>
              </a:rPr>
              <a:t>Polityka Rodzinna - </a:t>
            </a:r>
            <a:r>
              <a:rPr lang="pl-PL" sz="2800" b="1" dirty="0" smtClean="0">
                <a:solidFill>
                  <a:schemeClr val="accent1"/>
                </a:solidFill>
              </a:rPr>
              <a:t>opracowania</a:t>
            </a:r>
            <a:endParaRPr lang="pl-PL" sz="2800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pl-PL" sz="1450" dirty="0" smtClean="0">
                <a:solidFill>
                  <a:schemeClr val="accent1"/>
                </a:solidFill>
              </a:rPr>
              <a:t>w sprawie ustanowienia rządowego programu dla rodzin wielodzietnych oraz projektu rozporządzenia Rady Ministrów w sprawie szczegółowych warunków realizacji rządowego programu dla rodzin wielodzietnych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pl-PL" sz="1450" dirty="0" smtClean="0">
                <a:solidFill>
                  <a:schemeClr val="accent1"/>
                </a:solidFill>
              </a:rPr>
              <a:t>o projekcie ustawy o ustaleniu i wypłacie zasiłków dla opiekunów wraz z testem regulacyjnym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pl-PL" sz="1450" dirty="0" smtClean="0">
                <a:solidFill>
                  <a:schemeClr val="accent1"/>
                </a:solidFill>
              </a:rPr>
              <a:t> o propozycji minimalnego wynagrodzenia za pracę w roku 2015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pl-PL" sz="1450" dirty="0" smtClean="0">
                <a:solidFill>
                  <a:schemeClr val="accent1"/>
                </a:solidFill>
              </a:rPr>
              <a:t> o Krajowym Programie Społecznym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pl-PL" sz="1450" dirty="0" smtClean="0">
                <a:solidFill>
                  <a:schemeClr val="accent1"/>
                </a:solidFill>
              </a:rPr>
              <a:t> o projekcie ustawy o zmianie ustawy o pomocy osobom uprawnionym do alimentów, ustawy o emeryturach i rentach z Funduszu Ubezpieczeń Społecznych oraz ustawy o świadczeniach rodzinnych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pl-PL" sz="1450" dirty="0" smtClean="0">
                <a:solidFill>
                  <a:schemeClr val="accent1"/>
                </a:solidFill>
              </a:rPr>
              <a:t>komentarz dotyczący rządowego projektu ustawy o zmianie ustawy o podatku dochodowym od </a:t>
            </a:r>
            <a:r>
              <a:rPr lang="pl-PL" sz="1450" dirty="0" err="1" smtClean="0">
                <a:solidFill>
                  <a:schemeClr val="accent1"/>
                </a:solidFill>
              </a:rPr>
              <a:t>osób</a:t>
            </a:r>
            <a:r>
              <a:rPr lang="pl-PL" sz="1450" dirty="0" smtClean="0">
                <a:solidFill>
                  <a:schemeClr val="accent1"/>
                </a:solidFill>
              </a:rPr>
              <a:t> fizycznych oraz niektórych innych ustaw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pl-PL" sz="1450" dirty="0" smtClean="0">
                <a:solidFill>
                  <a:schemeClr val="accent1"/>
                </a:solidFill>
              </a:rPr>
              <a:t>o ustawie o pomocy osobom niesamodzielnym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pl-PL" sz="1450" dirty="0" smtClean="0">
                <a:solidFill>
                  <a:schemeClr val="accent1"/>
                </a:solidFill>
              </a:rPr>
              <a:t>o poselskim projekt (</a:t>
            </a:r>
            <a:r>
              <a:rPr lang="pl-PL" sz="1450" dirty="0" err="1" smtClean="0">
                <a:solidFill>
                  <a:schemeClr val="accent1"/>
                </a:solidFill>
              </a:rPr>
              <a:t>KP</a:t>
            </a:r>
            <a:r>
              <a:rPr lang="pl-PL" sz="1450" dirty="0" smtClean="0">
                <a:solidFill>
                  <a:schemeClr val="accent1"/>
                </a:solidFill>
              </a:rPr>
              <a:t> SLD) ustawy o zmianie ustawy o emeryturach i rentach z Funduszu Ubezpieczeń Społecznych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pl-PL" sz="1450" dirty="0" smtClean="0">
                <a:solidFill>
                  <a:schemeClr val="accent1"/>
                </a:solidFill>
              </a:rPr>
              <a:t>o projekcie ustawy </a:t>
            </a:r>
            <a:r>
              <a:rPr lang="pl-PL" sz="1450" dirty="0" err="1" smtClean="0">
                <a:solidFill>
                  <a:schemeClr val="accent1"/>
                </a:solidFill>
              </a:rPr>
              <a:t>MPiPS</a:t>
            </a:r>
            <a:r>
              <a:rPr lang="pl-PL" sz="1450" dirty="0" smtClean="0">
                <a:solidFill>
                  <a:schemeClr val="accent1"/>
                </a:solidFill>
              </a:rPr>
              <a:t>  o zmianie ustawy o świadczeniach rodzinnych oraz niektórych innych ustaw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pl-PL" sz="1450" dirty="0" smtClean="0">
                <a:solidFill>
                  <a:schemeClr val="accent1"/>
                </a:solidFill>
              </a:rPr>
              <a:t>o Krajowym Programie Reform na rzecz realizacji strategii  „Europa 2020”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pl-PL" sz="1450" dirty="0" smtClean="0">
                <a:solidFill>
                  <a:schemeClr val="accent1"/>
                </a:solidFill>
              </a:rPr>
              <a:t>Decyzja Rady </a:t>
            </a:r>
            <a:r>
              <a:rPr lang="pl-PL" sz="1450" dirty="0" err="1" smtClean="0">
                <a:solidFill>
                  <a:schemeClr val="accent1"/>
                </a:solidFill>
              </a:rPr>
              <a:t>ws</a:t>
            </a:r>
            <a:r>
              <a:rPr lang="pl-PL" sz="1450" dirty="0" smtClean="0">
                <a:solidFill>
                  <a:schemeClr val="accent1"/>
                </a:solidFill>
              </a:rPr>
              <a:t>. wytycznych dotyczących polityk zatrudnienia państw członkowskich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pl-PL" sz="1450" dirty="0" smtClean="0">
                <a:solidFill>
                  <a:schemeClr val="accent1"/>
                </a:solidFill>
              </a:rPr>
              <a:t>propozycje kwot kryteriów dochodowych i wysokości świadczeń rodzinnych; propozycje weryfikacji kwot kryteriów dochodowych w pomocy Społecznej </a:t>
            </a:r>
          </a:p>
        </p:txBody>
      </p:sp>
    </p:spTree>
    <p:extLst>
      <p:ext uri="{BB962C8B-B14F-4D97-AF65-F5344CB8AC3E}">
        <p14:creationId xmlns:p14="http://schemas.microsoft.com/office/powerpoint/2010/main" val="306159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576064"/>
          </a:xfrm>
        </p:spPr>
        <p:txBody>
          <a:bodyPr>
            <a:noAutofit/>
          </a:bodyPr>
          <a:lstStyle/>
          <a:p>
            <a:r>
              <a:rPr lang="pl-PL" sz="3600" b="1" dirty="0" smtClean="0">
                <a:solidFill>
                  <a:schemeClr val="accent1"/>
                </a:solidFill>
              </a:rPr>
              <a:t>Rynek pracy</a:t>
            </a:r>
            <a:endParaRPr lang="pl-PL" sz="3500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392488"/>
          </a:xfrm>
        </p:spPr>
        <p:txBody>
          <a:bodyPr>
            <a:normAutofit fontScale="25000" lnSpcReduction="20000"/>
          </a:bodyPr>
          <a:lstStyle/>
          <a:p>
            <a:pPr lvl="0">
              <a:lnSpc>
                <a:spcPct val="150000"/>
              </a:lnSpc>
            </a:pP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6400" dirty="0" smtClean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Opracowanie: Cele i instrumenty oddziaływania państwa w gospodarce </a:t>
            </a:r>
          </a:p>
          <a:p>
            <a:pPr lvl="0">
              <a:lnSpc>
                <a:spcPct val="150000"/>
              </a:lnSpc>
            </a:pPr>
            <a:r>
              <a:rPr lang="pl-PL" sz="6400" dirty="0" smtClean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Opinia dotycząca: Projektu Ustawy o zmianie ustawy o NBP </a:t>
            </a:r>
          </a:p>
          <a:p>
            <a:pPr lvl="0">
              <a:lnSpc>
                <a:spcPct val="150000"/>
              </a:lnSpc>
            </a:pPr>
            <a:r>
              <a:rPr lang="pl-PL" sz="6400" dirty="0" smtClean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Syntetyczna charakterystyka dokumentu: Wniosek ROZPORZĄDZENIE PARLAMENTU EUROPEJSKIEGO I RADY EUROPY w sprawie europejskiej sieci służb zatrudnienia, dostępu pracowników do usług w zakresie mobilności oraz dalszej integracji rynków pracy</a:t>
            </a:r>
          </a:p>
          <a:p>
            <a:pPr lvl="0">
              <a:lnSpc>
                <a:spcPct val="150000"/>
              </a:lnSpc>
            </a:pPr>
            <a:r>
              <a:rPr lang="pl-PL" sz="6400" dirty="0" smtClean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Opinia dotycząca: Wieloletniego Planu Finansowego Państwa na lata 2014 – 2017</a:t>
            </a:r>
          </a:p>
          <a:p>
            <a:pPr lvl="0">
              <a:lnSpc>
                <a:spcPct val="150000"/>
              </a:lnSpc>
            </a:pPr>
            <a:r>
              <a:rPr lang="pl-PL" sz="6400" dirty="0" smtClean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Opinia dotycząca: przesłanej przez Ministra Pracy i Polityki Społecznej propozycji dotyczącej minimalnego wynagrodzenia od 1 stycznia 2015 roku</a:t>
            </a:r>
          </a:p>
          <a:p>
            <a:pPr lvl="0">
              <a:lnSpc>
                <a:spcPct val="150000"/>
              </a:lnSpc>
            </a:pPr>
            <a:r>
              <a:rPr lang="pl-PL" sz="6400" dirty="0" smtClean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Uwagi dotyczące: średniorocznych wskaźników wzrostu wynagrodzeń w państwowej sferze budżetowej na 2015 rok</a:t>
            </a:r>
          </a:p>
          <a:p>
            <a:pPr lvl="0">
              <a:lnSpc>
                <a:spcPct val="150000"/>
              </a:lnSpc>
            </a:pPr>
            <a:r>
              <a:rPr lang="pl-PL" sz="6400" dirty="0" smtClean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Opinia dotycząca: dokumentu roboczego pn. "Sprawozdanie krajowe -Polska 2015" (ang. Country Report - Poland 2015)</a:t>
            </a:r>
          </a:p>
          <a:p>
            <a:pPr lvl="0">
              <a:lnSpc>
                <a:spcPct val="150000"/>
              </a:lnSpc>
            </a:pPr>
            <a:r>
              <a:rPr lang="pl-PL" sz="6400" dirty="0" smtClean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Opinia dotycząca: Projektu Ustawy o zmianie ustawy o finansach </a:t>
            </a:r>
            <a:r>
              <a:rPr lang="pl-PL" sz="6400" dirty="0" err="1" smtClean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publicznych</a:t>
            </a:r>
            <a:r>
              <a:rPr lang="pl-PL" sz="6400" dirty="0" smtClean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oraz niektórych innych ustaw</a:t>
            </a:r>
          </a:p>
          <a:p>
            <a:pPr>
              <a:lnSpc>
                <a:spcPct val="150000"/>
              </a:lnSpc>
              <a:buNone/>
            </a:pPr>
            <a:endParaRPr lang="pl-PL" sz="6000" dirty="0" smtClean="0">
              <a:solidFill>
                <a:schemeClr val="accent1"/>
              </a:solidFill>
            </a:endParaRPr>
          </a:p>
          <a:p>
            <a:endParaRPr lang="pl-PL" sz="6000" dirty="0">
              <a:solidFill>
                <a:schemeClr val="accent1"/>
              </a:solidFill>
            </a:endParaRPr>
          </a:p>
          <a:p>
            <a:pPr lvl="8"/>
            <a:endParaRPr lang="pl-PL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59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Autofit/>
          </a:bodyPr>
          <a:lstStyle/>
          <a:p>
            <a:r>
              <a:rPr lang="pl-PL" sz="3600" b="1" dirty="0" smtClean="0">
                <a:solidFill>
                  <a:schemeClr val="accent1"/>
                </a:solidFill>
              </a:rPr>
              <a:t>Analiza </a:t>
            </a:r>
            <a:r>
              <a:rPr lang="pl-PL" sz="3600" b="1" dirty="0" err="1" smtClean="0">
                <a:solidFill>
                  <a:schemeClr val="accent1"/>
                </a:solidFill>
              </a:rPr>
              <a:t>SWOT</a:t>
            </a:r>
            <a:endParaRPr lang="pl-PL" sz="3500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pl-PL" sz="2400" dirty="0" smtClean="0">
                <a:solidFill>
                  <a:schemeClr val="accent1"/>
                </a:solidFill>
              </a:rPr>
              <a:t>Budowanie zaplecza ekonomicznego Związku</a:t>
            </a:r>
          </a:p>
          <a:p>
            <a:pPr>
              <a:spcAft>
                <a:spcPts val="600"/>
              </a:spcAft>
            </a:pPr>
            <a:r>
              <a:rPr lang="pl-PL" sz="2400" dirty="0" smtClean="0">
                <a:solidFill>
                  <a:schemeClr val="accent1"/>
                </a:solidFill>
              </a:rPr>
              <a:t>Specjalizacja ekonomiczna na poziomie </a:t>
            </a:r>
            <a:r>
              <a:rPr lang="pl-PL" sz="2400" dirty="0" err="1" smtClean="0">
                <a:solidFill>
                  <a:schemeClr val="accent1"/>
                </a:solidFill>
              </a:rPr>
              <a:t>branży</a:t>
            </a:r>
            <a:r>
              <a:rPr lang="pl-PL" sz="2400" dirty="0" smtClean="0">
                <a:solidFill>
                  <a:schemeClr val="accent1"/>
                </a:solidFill>
              </a:rPr>
              <a:t>, </a:t>
            </a:r>
            <a:r>
              <a:rPr lang="pl-PL" sz="2400" dirty="0" err="1" smtClean="0">
                <a:solidFill>
                  <a:schemeClr val="accent1"/>
                </a:solidFill>
              </a:rPr>
              <a:t>regionu</a:t>
            </a:r>
            <a:endParaRPr lang="pl-PL" sz="2400" dirty="0" smtClean="0">
              <a:solidFill>
                <a:schemeClr val="accent1"/>
              </a:solidFill>
            </a:endParaRPr>
          </a:p>
          <a:p>
            <a:pPr>
              <a:spcAft>
                <a:spcPts val="600"/>
              </a:spcAft>
            </a:pPr>
            <a:r>
              <a:rPr lang="pl-PL" sz="2400" dirty="0" smtClean="0">
                <a:solidFill>
                  <a:schemeClr val="accent1"/>
                </a:solidFill>
              </a:rPr>
              <a:t>Aktywizacja specjalistów z regionów i branż  oraz regionalnych ośrodków naukowych</a:t>
            </a:r>
          </a:p>
          <a:p>
            <a:pPr>
              <a:spcAft>
                <a:spcPts val="600"/>
              </a:spcAft>
            </a:pPr>
            <a:r>
              <a:rPr lang="pl-PL" sz="2400" dirty="0" smtClean="0">
                <a:solidFill>
                  <a:schemeClr val="accent1"/>
                </a:solidFill>
              </a:rPr>
              <a:t>Współpraca z innymi podmiotami w określonym obszarze i </a:t>
            </a:r>
            <a:r>
              <a:rPr lang="pl-PL" sz="2400" dirty="0" err="1" smtClean="0">
                <a:solidFill>
                  <a:schemeClr val="accent1"/>
                </a:solidFill>
              </a:rPr>
              <a:t>branży</a:t>
            </a:r>
            <a:endParaRPr lang="pl-PL" sz="2400" dirty="0" smtClean="0">
              <a:solidFill>
                <a:schemeClr val="accent1"/>
              </a:solidFill>
            </a:endParaRPr>
          </a:p>
          <a:p>
            <a:pPr>
              <a:spcAft>
                <a:spcPts val="600"/>
              </a:spcAft>
            </a:pPr>
            <a:r>
              <a:rPr lang="pl-PL" sz="2400" dirty="0" smtClean="0">
                <a:solidFill>
                  <a:schemeClr val="accent1"/>
                </a:solidFill>
              </a:rPr>
              <a:t>Istotna rola Rady Dialogu Społecznego i </a:t>
            </a:r>
            <a:r>
              <a:rPr lang="pl-PL" sz="2400" dirty="0" err="1" smtClean="0">
                <a:solidFill>
                  <a:schemeClr val="accent1"/>
                </a:solidFill>
              </a:rPr>
              <a:t>WRDS</a:t>
            </a:r>
            <a:endParaRPr lang="pl-PL" sz="2400" dirty="0" smtClean="0">
              <a:solidFill>
                <a:schemeClr val="accent1"/>
              </a:solidFill>
            </a:endParaRPr>
          </a:p>
          <a:p>
            <a:pPr>
              <a:spcAft>
                <a:spcPts val="600"/>
              </a:spcAft>
            </a:pPr>
            <a:r>
              <a:rPr lang="pl-PL" sz="2400" dirty="0" smtClean="0">
                <a:solidFill>
                  <a:schemeClr val="accent1"/>
                </a:solidFill>
              </a:rPr>
              <a:t>Wymiana dobrych praktyk na poziomie krajowym i międzynarodowym, platforma cyfrowa, przepływ informacji</a:t>
            </a:r>
          </a:p>
          <a:p>
            <a:pPr>
              <a:spcAft>
                <a:spcPts val="600"/>
              </a:spcAft>
            </a:pPr>
            <a:r>
              <a:rPr lang="pl-PL" sz="2400" dirty="0" smtClean="0">
                <a:solidFill>
                  <a:schemeClr val="accent1"/>
                </a:solidFill>
              </a:rPr>
              <a:t>Wykorzystanie potencjału Związku w Radach Rynku Pracy</a:t>
            </a:r>
          </a:p>
          <a:p>
            <a:pPr>
              <a:spcAft>
                <a:spcPts val="600"/>
              </a:spcAft>
            </a:pPr>
            <a:r>
              <a:rPr lang="pl-PL" sz="2400" dirty="0" smtClean="0">
                <a:solidFill>
                  <a:schemeClr val="accent1"/>
                </a:solidFill>
              </a:rPr>
              <a:t>Analizy własne Związku (nowa struktura  BE </a:t>
            </a:r>
            <a:r>
              <a:rPr lang="pl-PL" sz="2400" dirty="0" err="1" smtClean="0">
                <a:solidFill>
                  <a:schemeClr val="accent1"/>
                </a:solidFill>
              </a:rPr>
              <a:t>DiPS</a:t>
            </a:r>
            <a:r>
              <a:rPr lang="pl-PL" sz="2400" dirty="0" smtClean="0">
                <a:solidFill>
                  <a:schemeClr val="accent1"/>
                </a:solidFill>
              </a:rPr>
              <a:t>)</a:t>
            </a:r>
          </a:p>
          <a:p>
            <a:pPr>
              <a:spcAft>
                <a:spcPts val="600"/>
              </a:spcAft>
            </a:pPr>
            <a:r>
              <a:rPr lang="pl-PL" sz="2400" dirty="0" smtClean="0">
                <a:solidFill>
                  <a:schemeClr val="accent1"/>
                </a:solidFill>
              </a:rPr>
              <a:t>Rekomendacje ekspertów zewnętrznych</a:t>
            </a:r>
          </a:p>
          <a:p>
            <a:endParaRPr lang="pl-PL" dirty="0">
              <a:solidFill>
                <a:schemeClr val="accent1"/>
              </a:solidFill>
            </a:endParaRPr>
          </a:p>
          <a:p>
            <a:pPr lvl="8"/>
            <a:endParaRPr lang="pl-PL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59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>
            <a:noAutofit/>
          </a:bodyPr>
          <a:lstStyle/>
          <a:p>
            <a:endParaRPr lang="pl-PL" sz="3500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endParaRPr lang="pl-PL" dirty="0" smtClean="0">
              <a:solidFill>
                <a:schemeClr val="accent1"/>
              </a:solidFill>
            </a:endParaRPr>
          </a:p>
          <a:p>
            <a:endParaRPr lang="pl-PL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pl-PL" sz="2800" b="1" dirty="0" smtClean="0">
                <a:solidFill>
                  <a:schemeClr val="accent1"/>
                </a:solidFill>
              </a:rPr>
              <a:t>Dziękuję za uwagę</a:t>
            </a:r>
          </a:p>
          <a:p>
            <a:pPr marL="0" indent="0" algn="r">
              <a:buNone/>
            </a:pPr>
            <a:endParaRPr lang="pl-PL" dirty="0" smtClean="0"/>
          </a:p>
          <a:p>
            <a:pPr marL="0" indent="0" algn="r">
              <a:buNone/>
            </a:pPr>
            <a:r>
              <a:rPr lang="pl-PL" sz="2000" b="1" dirty="0" smtClean="0">
                <a:solidFill>
                  <a:schemeClr val="accent1"/>
                </a:solidFill>
              </a:rPr>
              <a:t>Katarzyna Zimmer- Drabczyk</a:t>
            </a:r>
          </a:p>
          <a:p>
            <a:pPr marL="0" indent="0" algn="r">
              <a:buNone/>
            </a:pPr>
            <a:r>
              <a:rPr lang="pl-PL" sz="2000" dirty="0" smtClean="0">
                <a:solidFill>
                  <a:schemeClr val="accent1"/>
                </a:solidFill>
              </a:rPr>
              <a:t>Koordynatorka Pilotażu </a:t>
            </a:r>
          </a:p>
          <a:p>
            <a:pPr marL="0" indent="0" algn="r">
              <a:buNone/>
            </a:pPr>
            <a:r>
              <a:rPr lang="pl-PL" sz="2000" dirty="0" err="1" smtClean="0">
                <a:solidFill>
                  <a:schemeClr val="accent1"/>
                </a:solidFill>
              </a:rPr>
              <a:t>kzimme@solidarnosc.org.pl</a:t>
            </a:r>
            <a:endParaRPr lang="pl-PL" sz="2000" dirty="0" smtClean="0">
              <a:solidFill>
                <a:schemeClr val="accent1"/>
              </a:solidFill>
            </a:endParaRPr>
          </a:p>
          <a:p>
            <a:pPr lvl="8"/>
            <a:endParaRPr lang="pl-PL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59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chemeClr val="accent1"/>
                </a:solidFill>
              </a:rPr>
              <a:t/>
            </a:r>
            <a:br>
              <a:rPr lang="pl-PL" b="1" dirty="0" smtClean="0">
                <a:solidFill>
                  <a:schemeClr val="accent1"/>
                </a:solidFill>
              </a:rPr>
            </a:br>
            <a:r>
              <a:rPr lang="pl-PL" b="1" dirty="0" smtClean="0">
                <a:solidFill>
                  <a:schemeClr val="accent1"/>
                </a:solidFill>
              </a:rPr>
              <a:t>Podstawowe informacje</a:t>
            </a:r>
            <a:endParaRPr lang="pl-PL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pl-PL" dirty="0" smtClean="0">
                <a:solidFill>
                  <a:schemeClr val="accent1"/>
                </a:solidFill>
              </a:rPr>
              <a:t>Okres realizacji: 01.09.2013 – 30.06.2015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solidFill>
                  <a:schemeClr val="accent1"/>
                </a:solidFill>
              </a:rPr>
              <a:t>Wartość Projektu: 1 351 247,00 zł</a:t>
            </a:r>
          </a:p>
          <a:p>
            <a:pPr>
              <a:lnSpc>
                <a:spcPct val="150000"/>
              </a:lnSpc>
            </a:pPr>
            <a:r>
              <a:rPr lang="pl-PL" b="1" u="sng" dirty="0" smtClean="0">
                <a:solidFill>
                  <a:schemeClr val="accent2"/>
                </a:solidFill>
              </a:rPr>
              <a:t>Cel główny :</a:t>
            </a:r>
            <a:r>
              <a:rPr lang="pl-PL" b="1" dirty="0" smtClean="0">
                <a:solidFill>
                  <a:schemeClr val="accent2"/>
                </a:solidFill>
              </a:rPr>
              <a:t> </a:t>
            </a:r>
            <a:r>
              <a:rPr lang="pl-PL" dirty="0" smtClean="0">
                <a:solidFill>
                  <a:schemeClr val="accent2"/>
                </a:solidFill>
              </a:rPr>
              <a:t>Zwiększenie udziału struktur regionalnych </a:t>
            </a:r>
          </a:p>
          <a:p>
            <a:pPr>
              <a:lnSpc>
                <a:spcPct val="150000"/>
              </a:lnSpc>
              <a:buNone/>
            </a:pPr>
            <a:r>
              <a:rPr lang="pl-PL" dirty="0" smtClean="0">
                <a:solidFill>
                  <a:schemeClr val="accent2"/>
                </a:solidFill>
              </a:rPr>
              <a:t>   i branżowych „S” zaangażowanych w przygotowanie opinii do Budżetu Państwa i ustaw okołobudżetowych na 2015 rok </a:t>
            </a:r>
          </a:p>
          <a:p>
            <a:pPr>
              <a:lnSpc>
                <a:spcPct val="150000"/>
              </a:lnSpc>
              <a:buNone/>
            </a:pPr>
            <a:r>
              <a:rPr lang="pl-PL" dirty="0" smtClean="0">
                <a:solidFill>
                  <a:schemeClr val="accent2"/>
                </a:solidFill>
              </a:rPr>
              <a:t>     w wybranych obszarach tematycznych</a:t>
            </a:r>
            <a:endParaRPr lang="pl-PL" dirty="0" smtClean="0">
              <a:solidFill>
                <a:schemeClr val="accent1"/>
              </a:solidFill>
            </a:endParaRPr>
          </a:p>
          <a:p>
            <a:pPr>
              <a:lnSpc>
                <a:spcPct val="150000"/>
              </a:lnSpc>
            </a:pPr>
            <a:endParaRPr lang="pl-PL" dirty="0" smtClean="0">
              <a:solidFill>
                <a:schemeClr val="accent1"/>
              </a:solidFill>
            </a:endParaRPr>
          </a:p>
          <a:p>
            <a:endParaRPr lang="pl-PL" dirty="0">
              <a:solidFill>
                <a:schemeClr val="accent1"/>
              </a:solidFill>
            </a:endParaRPr>
          </a:p>
          <a:p>
            <a:pPr lvl="8"/>
            <a:endParaRPr lang="pl-PL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59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>
            <a:noAutofit/>
          </a:bodyPr>
          <a:lstStyle/>
          <a:p>
            <a:r>
              <a:rPr lang="pl-PL" sz="3500" b="1" dirty="0" smtClean="0">
                <a:solidFill>
                  <a:schemeClr val="accent1"/>
                </a:solidFill>
              </a:rPr>
              <a:t>WYBRANE OBSZARY wskazane przez </a:t>
            </a:r>
            <a:br>
              <a:rPr lang="pl-PL" sz="3500" b="1" dirty="0" smtClean="0">
                <a:solidFill>
                  <a:schemeClr val="accent1"/>
                </a:solidFill>
              </a:rPr>
            </a:br>
            <a:r>
              <a:rPr lang="pl-PL" sz="3500" b="1" dirty="0" smtClean="0">
                <a:solidFill>
                  <a:schemeClr val="accent1"/>
                </a:solidFill>
              </a:rPr>
              <a:t>KK NSZZ „S” (ankieta)</a:t>
            </a:r>
            <a:endParaRPr lang="pl-PL" sz="3500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pl-PL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l-PL" dirty="0" smtClean="0"/>
              <a:t> </a:t>
            </a:r>
            <a:r>
              <a:rPr lang="pl-PL" dirty="0" smtClean="0">
                <a:solidFill>
                  <a:schemeClr val="accent1"/>
                </a:solidFill>
              </a:rPr>
              <a:t>Rynek Pracy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l-PL" dirty="0" smtClean="0">
                <a:solidFill>
                  <a:schemeClr val="accent1"/>
                </a:solidFill>
              </a:rPr>
              <a:t> Polityka Rodzinna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l-PL" dirty="0" smtClean="0">
                <a:solidFill>
                  <a:schemeClr val="accent1"/>
                </a:solidFill>
              </a:rPr>
              <a:t> Oświata</a:t>
            </a:r>
          </a:p>
          <a:p>
            <a:pPr>
              <a:lnSpc>
                <a:spcPct val="150000"/>
              </a:lnSpc>
              <a:buNone/>
            </a:pPr>
            <a:endParaRPr lang="pl-PL" dirty="0" smtClean="0">
              <a:solidFill>
                <a:schemeClr val="accent1"/>
              </a:solidFill>
            </a:endParaRPr>
          </a:p>
          <a:p>
            <a:endParaRPr lang="pl-PL" dirty="0">
              <a:solidFill>
                <a:schemeClr val="accent1"/>
              </a:solidFill>
            </a:endParaRPr>
          </a:p>
          <a:p>
            <a:pPr lvl="8"/>
            <a:endParaRPr lang="pl-PL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59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36104"/>
          </a:xfrm>
        </p:spPr>
        <p:txBody>
          <a:bodyPr>
            <a:noAutofit/>
          </a:bodyPr>
          <a:lstStyle/>
          <a:p>
            <a:r>
              <a:rPr lang="pl-PL" sz="3600" u="sng" dirty="0" smtClean="0">
                <a:solidFill>
                  <a:schemeClr val="accent1"/>
                </a:solidFill>
              </a:rPr>
              <a:t>Sposób pracy</a:t>
            </a:r>
            <a:endParaRPr lang="pl-PL" sz="3500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b="1" dirty="0" smtClean="0">
                <a:solidFill>
                  <a:schemeClr val="accent1"/>
                </a:solidFill>
              </a:rPr>
              <a:t>Powołano 3 Zespoły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b="1" dirty="0" smtClean="0">
                <a:solidFill>
                  <a:schemeClr val="accent1"/>
                </a:solidFill>
              </a:rPr>
              <a:t>W każdym pracują 4 osoby:</a:t>
            </a:r>
          </a:p>
          <a:p>
            <a:pPr marL="630238" indent="-182563">
              <a:buFont typeface="Wingdings" panose="05000000000000000000" pitchFamily="2" charset="2"/>
              <a:buChar char="ü"/>
            </a:pPr>
            <a:r>
              <a:rPr lang="pl-PL" sz="2800" dirty="0" smtClean="0">
                <a:solidFill>
                  <a:schemeClr val="accent1"/>
                </a:solidFill>
              </a:rPr>
              <a:t>Ekspert Zewnętrzny</a:t>
            </a:r>
          </a:p>
          <a:p>
            <a:pPr marL="630238" indent="-182563">
              <a:buFont typeface="Wingdings" panose="05000000000000000000" pitchFamily="2" charset="2"/>
              <a:buChar char="ü"/>
            </a:pPr>
            <a:r>
              <a:rPr lang="pl-PL" sz="2800" dirty="0" smtClean="0">
                <a:solidFill>
                  <a:schemeClr val="accent1"/>
                </a:solidFill>
              </a:rPr>
              <a:t>Ekspert Wewnętrzny</a:t>
            </a:r>
          </a:p>
          <a:p>
            <a:pPr marL="630238" indent="-182563">
              <a:buFont typeface="Wingdings" panose="05000000000000000000" pitchFamily="2" charset="2"/>
              <a:buChar char="ü"/>
            </a:pPr>
            <a:r>
              <a:rPr lang="pl-PL" sz="2800" dirty="0" smtClean="0">
                <a:solidFill>
                  <a:schemeClr val="accent1"/>
                </a:solidFill>
              </a:rPr>
              <a:t>Obserwator</a:t>
            </a:r>
          </a:p>
          <a:p>
            <a:pPr marL="630238" indent="-182563">
              <a:buFont typeface="Wingdings" panose="05000000000000000000" pitchFamily="2" charset="2"/>
              <a:buChar char="ü"/>
            </a:pPr>
            <a:r>
              <a:rPr lang="pl-PL" sz="2800" dirty="0" smtClean="0">
                <a:solidFill>
                  <a:schemeClr val="accent1"/>
                </a:solidFill>
              </a:rPr>
              <a:t>Lider Zespołu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b="1" dirty="0" smtClean="0">
                <a:solidFill>
                  <a:schemeClr val="accent1"/>
                </a:solidFill>
              </a:rPr>
              <a:t>Nad całością nadzór sprawuje koordynatorka</a:t>
            </a:r>
          </a:p>
          <a:p>
            <a:pPr>
              <a:buNone/>
            </a:pPr>
            <a:endParaRPr lang="pl-PL" b="1" dirty="0" smtClean="0"/>
          </a:p>
          <a:p>
            <a:endParaRPr lang="pl-PL" dirty="0">
              <a:solidFill>
                <a:schemeClr val="accent1"/>
              </a:solidFill>
            </a:endParaRPr>
          </a:p>
          <a:p>
            <a:pPr lvl="8"/>
            <a:endParaRPr lang="pl-PL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59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710952"/>
          </a:xfrm>
        </p:spPr>
        <p:txBody>
          <a:bodyPr>
            <a:noAutofit/>
          </a:bodyPr>
          <a:lstStyle/>
          <a:p>
            <a:r>
              <a:rPr lang="pl-PL" sz="3000" b="1" dirty="0" smtClean="0">
                <a:solidFill>
                  <a:schemeClr val="accent1"/>
                </a:solidFill>
              </a:rPr>
              <a:t>3 obszary tematyczne – różnorodność działań</a:t>
            </a:r>
            <a:endParaRPr lang="pl-PL" sz="3000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857403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5600" b="1" dirty="0" smtClean="0">
                <a:solidFill>
                  <a:schemeClr val="accent1"/>
                </a:solidFill>
              </a:rPr>
              <a:t>Ankieta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5600" b="1" dirty="0" smtClean="0">
                <a:solidFill>
                  <a:schemeClr val="accent1"/>
                </a:solidFill>
              </a:rPr>
              <a:t>Bilanse Otwarcia             </a:t>
            </a:r>
            <a:r>
              <a:rPr lang="pl-PL" sz="5600" dirty="0" smtClean="0">
                <a:solidFill>
                  <a:schemeClr val="accent1"/>
                </a:solidFill>
              </a:rPr>
              <a:t>prof. Sławomir </a:t>
            </a:r>
            <a:r>
              <a:rPr lang="pl-PL" sz="5600" dirty="0" err="1" smtClean="0">
                <a:solidFill>
                  <a:schemeClr val="accent1"/>
                </a:solidFill>
              </a:rPr>
              <a:t>Jankieiwcz</a:t>
            </a:r>
            <a:r>
              <a:rPr lang="pl-PL" sz="5600" dirty="0" smtClean="0">
                <a:solidFill>
                  <a:schemeClr val="accent1"/>
                </a:solidFill>
              </a:rPr>
              <a:t>, prof. Kazimierz Pająk  (Wyższa Szkoła Bankowa w Poznaniu)</a:t>
            </a:r>
          </a:p>
          <a:p>
            <a:pPr>
              <a:buNone/>
            </a:pPr>
            <a:r>
              <a:rPr lang="pl-PL" sz="5600" dirty="0" smtClean="0">
                <a:solidFill>
                  <a:schemeClr val="accent1"/>
                </a:solidFill>
              </a:rPr>
              <a:t>                                                  Lech Sprawka  (Poseł RP )                  		                                                                 		      dr Arkadiusz </a:t>
            </a:r>
            <a:r>
              <a:rPr lang="pl-PL" sz="5600" dirty="0" err="1" smtClean="0">
                <a:solidFill>
                  <a:schemeClr val="accent1"/>
                </a:solidFill>
              </a:rPr>
              <a:t>Durasiewicz</a:t>
            </a:r>
            <a:r>
              <a:rPr lang="pl-PL" sz="5600" dirty="0" smtClean="0">
                <a:solidFill>
                  <a:schemeClr val="accent1"/>
                </a:solidFill>
              </a:rPr>
              <a:t> (Wyższa szkoła Ekonomiczna im. Janusza Korczaka w Warszawie) 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sz="5600" dirty="0" smtClean="0">
              <a:solidFill>
                <a:schemeClr val="accent1"/>
              </a:solidFill>
            </a:endParaRPr>
          </a:p>
          <a:p>
            <a:pPr>
              <a:spcAft>
                <a:spcPts val="360"/>
              </a:spcAft>
              <a:buFont typeface="Wingdings" panose="05000000000000000000" pitchFamily="2" charset="2"/>
              <a:buChar char="§"/>
            </a:pPr>
            <a:r>
              <a:rPr lang="pl-PL" sz="6000" b="1" dirty="0" smtClean="0">
                <a:solidFill>
                  <a:schemeClr val="accent1"/>
                </a:solidFill>
              </a:rPr>
              <a:t>Warsztaty tematyczne </a:t>
            </a:r>
          </a:p>
          <a:p>
            <a:pPr>
              <a:spcAft>
                <a:spcPts val="360"/>
              </a:spcAft>
              <a:buNone/>
            </a:pPr>
            <a:r>
              <a:rPr lang="pl-PL" sz="6000" dirty="0" smtClean="0">
                <a:solidFill>
                  <a:schemeClr val="accent1"/>
                </a:solidFill>
              </a:rPr>
              <a:t>         z  obszaru  rynku pracy, </a:t>
            </a:r>
            <a:r>
              <a:rPr lang="pl-PL" sz="6000" dirty="0" err="1" smtClean="0">
                <a:solidFill>
                  <a:schemeClr val="accent1"/>
                </a:solidFill>
              </a:rPr>
              <a:t>oświaty</a:t>
            </a:r>
            <a:r>
              <a:rPr lang="pl-PL" sz="6000" dirty="0" smtClean="0">
                <a:solidFill>
                  <a:schemeClr val="accent1"/>
                </a:solidFill>
              </a:rPr>
              <a:t> i </a:t>
            </a:r>
            <a:r>
              <a:rPr lang="pl-PL" sz="6000" dirty="0" err="1" smtClean="0">
                <a:solidFill>
                  <a:schemeClr val="accent1"/>
                </a:solidFill>
              </a:rPr>
              <a:t>polityki</a:t>
            </a:r>
            <a:r>
              <a:rPr lang="pl-PL" sz="6000" dirty="0" smtClean="0">
                <a:solidFill>
                  <a:schemeClr val="accent1"/>
                </a:solidFill>
              </a:rPr>
              <a:t> rodzinnej  dla przedstawicieli struktur regionalnych i branżowych – łącznie przeszkolono 45 </a:t>
            </a:r>
            <a:r>
              <a:rPr lang="pl-PL" sz="6000" dirty="0" err="1" smtClean="0">
                <a:solidFill>
                  <a:schemeClr val="accent1"/>
                </a:solidFill>
              </a:rPr>
              <a:t>osób</a:t>
            </a:r>
            <a:endParaRPr lang="pl-PL" sz="6000" dirty="0" smtClean="0">
              <a:solidFill>
                <a:schemeClr val="accent1"/>
              </a:solidFill>
            </a:endParaRPr>
          </a:p>
          <a:p>
            <a:pPr>
              <a:spcAft>
                <a:spcPts val="360"/>
              </a:spcAft>
              <a:buFont typeface="Wingdings" panose="05000000000000000000" pitchFamily="2" charset="2"/>
              <a:buChar char="§"/>
            </a:pPr>
            <a:r>
              <a:rPr lang="pl-PL" sz="6000" b="1" dirty="0" smtClean="0">
                <a:solidFill>
                  <a:schemeClr val="accent1"/>
                </a:solidFill>
              </a:rPr>
              <a:t>Konsultacje  z ekspertami zewnętrznymi - </a:t>
            </a:r>
            <a:r>
              <a:rPr lang="pl-PL" sz="6000" dirty="0" smtClean="0">
                <a:solidFill>
                  <a:schemeClr val="accent1"/>
                </a:solidFill>
              </a:rPr>
              <a:t>170 godzin dla każdego obszaru </a:t>
            </a:r>
          </a:p>
          <a:p>
            <a:pPr>
              <a:spcAft>
                <a:spcPts val="360"/>
              </a:spcAft>
              <a:buFont typeface="Wingdings" panose="05000000000000000000" pitchFamily="2" charset="2"/>
              <a:buChar char="§"/>
            </a:pPr>
            <a:r>
              <a:rPr lang="pl-PL" sz="6000" b="1" dirty="0" smtClean="0">
                <a:solidFill>
                  <a:srgbClr val="FF0000"/>
                </a:solidFill>
              </a:rPr>
              <a:t>Opinie całościowe </a:t>
            </a:r>
            <a:r>
              <a:rPr lang="pl-PL" sz="6000" dirty="0" smtClean="0">
                <a:solidFill>
                  <a:srgbClr val="FF0000"/>
                </a:solidFill>
              </a:rPr>
              <a:t>dla danego  obszaru do  projektu budżetu państwa na rok 2015</a:t>
            </a:r>
          </a:p>
          <a:p>
            <a:pPr>
              <a:spcAft>
                <a:spcPts val="360"/>
              </a:spcAft>
              <a:buFont typeface="Wingdings" panose="05000000000000000000" pitchFamily="2" charset="2"/>
              <a:buChar char="§"/>
            </a:pPr>
            <a:r>
              <a:rPr lang="pl-PL" sz="6000" b="1" dirty="0" smtClean="0">
                <a:solidFill>
                  <a:schemeClr val="accent1"/>
                </a:solidFill>
              </a:rPr>
              <a:t>Ekspertyzy cząstkowe </a:t>
            </a:r>
          </a:p>
          <a:p>
            <a:pPr>
              <a:spcAft>
                <a:spcPts val="360"/>
              </a:spcAft>
              <a:buFont typeface="Wingdings" panose="05000000000000000000" pitchFamily="2" charset="2"/>
              <a:buChar char="§"/>
            </a:pPr>
            <a:r>
              <a:rPr lang="pl-PL" sz="6000" b="1" dirty="0" smtClean="0">
                <a:solidFill>
                  <a:schemeClr val="accent1"/>
                </a:solidFill>
              </a:rPr>
              <a:t>Inne  opinie do projektów aktów prawnych, dokumentów, strategii </a:t>
            </a:r>
            <a:r>
              <a:rPr lang="pl-PL" sz="6000" dirty="0" smtClean="0">
                <a:solidFill>
                  <a:schemeClr val="accent1"/>
                </a:solidFill>
              </a:rPr>
              <a:t>związanych z budżetem państwa </a:t>
            </a:r>
          </a:p>
          <a:p>
            <a:pPr>
              <a:spcAft>
                <a:spcPts val="360"/>
              </a:spcAft>
              <a:buFont typeface="Wingdings" panose="05000000000000000000" pitchFamily="2" charset="2"/>
              <a:buChar char="§"/>
            </a:pPr>
            <a:r>
              <a:rPr lang="pl-PL" sz="6000" b="1" dirty="0" smtClean="0">
                <a:solidFill>
                  <a:schemeClr val="accent1"/>
                </a:solidFill>
              </a:rPr>
              <a:t>Monitoring seminariów, konferencji, artykułów, analiz  </a:t>
            </a:r>
            <a:r>
              <a:rPr lang="pl-PL" sz="6000" dirty="0" smtClean="0">
                <a:solidFill>
                  <a:schemeClr val="accent1"/>
                </a:solidFill>
              </a:rPr>
              <a:t>przez  liderów i obserwatorów </a:t>
            </a:r>
          </a:p>
          <a:p>
            <a:pPr>
              <a:spcAft>
                <a:spcPts val="360"/>
              </a:spcAft>
              <a:buFont typeface="Wingdings" panose="05000000000000000000" pitchFamily="2" charset="2"/>
              <a:buChar char="§"/>
            </a:pPr>
            <a:r>
              <a:rPr lang="pl-PL" sz="6000" b="1" dirty="0" smtClean="0">
                <a:solidFill>
                  <a:schemeClr val="accent1"/>
                </a:solidFill>
              </a:rPr>
              <a:t>Artykuły merytoryczne w prasie związkowej </a:t>
            </a:r>
          </a:p>
          <a:p>
            <a:pPr>
              <a:spcAft>
                <a:spcPts val="360"/>
              </a:spcAft>
              <a:buFont typeface="Wingdings" panose="05000000000000000000" pitchFamily="2" charset="2"/>
              <a:buChar char="§"/>
            </a:pPr>
            <a:r>
              <a:rPr lang="pl-PL" sz="6000" b="1" dirty="0" smtClean="0">
                <a:solidFill>
                  <a:schemeClr val="accent1"/>
                </a:solidFill>
              </a:rPr>
              <a:t>Spotkania prasowe </a:t>
            </a:r>
            <a:r>
              <a:rPr lang="pl-PL" sz="6000" dirty="0" smtClean="0">
                <a:solidFill>
                  <a:schemeClr val="accent1"/>
                </a:solidFill>
              </a:rPr>
              <a:t>z ekspertami zewnętrznymi</a:t>
            </a:r>
          </a:p>
          <a:p>
            <a:pPr>
              <a:spcAft>
                <a:spcPts val="360"/>
              </a:spcAft>
              <a:buFont typeface="Wingdings" panose="05000000000000000000" pitchFamily="2" charset="2"/>
              <a:buChar char="§"/>
            </a:pPr>
            <a:r>
              <a:rPr lang="pl-PL" sz="6000" b="1" dirty="0" smtClean="0">
                <a:solidFill>
                  <a:schemeClr val="accent1"/>
                </a:solidFill>
              </a:rPr>
              <a:t>Opracowanie zmian w ustawie o radzie dialogu społecznego zw. z opiniowaniem i wykonaniem ustawy budżetowej </a:t>
            </a:r>
            <a:endParaRPr lang="pl-PL" sz="6000" dirty="0" smtClean="0">
              <a:solidFill>
                <a:schemeClr val="accent1"/>
              </a:solidFill>
            </a:endParaRPr>
          </a:p>
          <a:p>
            <a:pPr>
              <a:spcAft>
                <a:spcPts val="360"/>
              </a:spcAft>
              <a:buFont typeface="Wingdings" panose="05000000000000000000" pitchFamily="2" charset="2"/>
              <a:buChar char="§"/>
            </a:pPr>
            <a:r>
              <a:rPr lang="pl-PL" sz="6000" b="1" dirty="0" smtClean="0">
                <a:solidFill>
                  <a:schemeClr val="accent1"/>
                </a:solidFill>
              </a:rPr>
              <a:t>Seminarium podsumowujące – </a:t>
            </a:r>
            <a:r>
              <a:rPr lang="pl-PL" sz="6000" dirty="0" smtClean="0">
                <a:solidFill>
                  <a:schemeClr val="accent1"/>
                </a:solidFill>
              </a:rPr>
              <a:t>analiza </a:t>
            </a:r>
            <a:r>
              <a:rPr lang="pl-PL" sz="6000" dirty="0" err="1" smtClean="0">
                <a:solidFill>
                  <a:schemeClr val="accent1"/>
                </a:solidFill>
              </a:rPr>
              <a:t>SWOT</a:t>
            </a:r>
            <a:endParaRPr lang="pl-PL" sz="6000" dirty="0" smtClean="0">
              <a:solidFill>
                <a:schemeClr val="accent1"/>
              </a:solidFill>
            </a:endParaRPr>
          </a:p>
          <a:p>
            <a:pPr>
              <a:spcAft>
                <a:spcPts val="360"/>
              </a:spcAft>
              <a:buFont typeface="Wingdings" panose="05000000000000000000" pitchFamily="2" charset="2"/>
              <a:buChar char="§"/>
            </a:pPr>
            <a:r>
              <a:rPr lang="pl-PL" sz="6000" b="1" dirty="0" smtClean="0">
                <a:solidFill>
                  <a:schemeClr val="accent1"/>
                </a:solidFill>
              </a:rPr>
              <a:t>Konferencja zamykająca projekt- </a:t>
            </a:r>
            <a:r>
              <a:rPr lang="pl-PL" sz="6000" dirty="0" smtClean="0">
                <a:solidFill>
                  <a:schemeClr val="accent1"/>
                </a:solidFill>
              </a:rPr>
              <a:t>rekomendacje dla Związku</a:t>
            </a:r>
          </a:p>
          <a:p>
            <a:endParaRPr lang="pl-PL" sz="6000" dirty="0">
              <a:solidFill>
                <a:schemeClr val="accent1"/>
              </a:solidFill>
            </a:endParaRPr>
          </a:p>
          <a:p>
            <a:pPr lvl="8"/>
            <a:endParaRPr lang="pl-PL" sz="6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59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936104"/>
          </a:xfrm>
        </p:spPr>
        <p:txBody>
          <a:bodyPr>
            <a:noAutofit/>
          </a:bodyPr>
          <a:lstStyle/>
          <a:p>
            <a:r>
              <a:rPr lang="pl-PL" sz="3600" b="1" dirty="0" smtClean="0">
                <a:solidFill>
                  <a:schemeClr val="accent1"/>
                </a:solidFill>
              </a:rPr>
              <a:t>Budżet państwa w </a:t>
            </a:r>
            <a:r>
              <a:rPr lang="pl-PL" sz="3600" b="1" dirty="0" err="1" smtClean="0">
                <a:solidFill>
                  <a:schemeClr val="accent1"/>
                </a:solidFill>
              </a:rPr>
              <a:t>centrum</a:t>
            </a:r>
            <a:r>
              <a:rPr lang="pl-PL" sz="3600" b="1" dirty="0" smtClean="0">
                <a:solidFill>
                  <a:schemeClr val="accent1"/>
                </a:solidFill>
              </a:rPr>
              <a:t> uwagi</a:t>
            </a:r>
            <a:endParaRPr lang="pl-PL" sz="3500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989040"/>
          </a:xfrm>
        </p:spPr>
        <p:txBody>
          <a:bodyPr>
            <a:normAutofit/>
          </a:bodyPr>
          <a:lstStyle/>
          <a:p>
            <a:r>
              <a:rPr lang="pl-PL" sz="3000" dirty="0" smtClean="0">
                <a:solidFill>
                  <a:schemeClr val="accent1"/>
                </a:solidFill>
              </a:rPr>
              <a:t>Opinie do projektu budżetu przygotowane przy udziale  ekspertów zewnętrznych, zespołów projektowych, pracowników  KK – Decyzje Prezydium KK</a:t>
            </a:r>
          </a:p>
          <a:p>
            <a:r>
              <a:rPr lang="pl-PL" sz="3000" dirty="0" smtClean="0">
                <a:solidFill>
                  <a:schemeClr val="accent1"/>
                </a:solidFill>
              </a:rPr>
              <a:t>Zaangażowanie </a:t>
            </a:r>
            <a:r>
              <a:rPr lang="pl-PL" sz="3000" dirty="0" err="1" smtClean="0">
                <a:solidFill>
                  <a:schemeClr val="accent1"/>
                </a:solidFill>
              </a:rPr>
              <a:t>osób</a:t>
            </a:r>
            <a:r>
              <a:rPr lang="pl-PL" sz="3000" dirty="0" smtClean="0">
                <a:solidFill>
                  <a:schemeClr val="accent1"/>
                </a:solidFill>
              </a:rPr>
              <a:t>, które odpowiadają za daną tematykę w </a:t>
            </a:r>
            <a:r>
              <a:rPr lang="pl-PL" sz="3000" dirty="0" err="1" smtClean="0">
                <a:solidFill>
                  <a:schemeClr val="accent1"/>
                </a:solidFill>
              </a:rPr>
              <a:t>branży</a:t>
            </a:r>
            <a:r>
              <a:rPr lang="pl-PL" sz="3000" dirty="0" smtClean="0">
                <a:solidFill>
                  <a:schemeClr val="accent1"/>
                </a:solidFill>
              </a:rPr>
              <a:t> i strukturze regionalnej oraz brały udział w warsztatach </a:t>
            </a:r>
          </a:p>
          <a:p>
            <a:r>
              <a:rPr lang="pl-PL" sz="3000" dirty="0" smtClean="0">
                <a:solidFill>
                  <a:schemeClr val="accent1"/>
                </a:solidFill>
              </a:rPr>
              <a:t>Ankieta dla obszaru rynek pracy</a:t>
            </a:r>
          </a:p>
          <a:p>
            <a:endParaRPr lang="pl-PL" dirty="0">
              <a:solidFill>
                <a:schemeClr val="accent1"/>
              </a:solidFill>
            </a:endParaRPr>
          </a:p>
          <a:p>
            <a:pPr lvl="8"/>
            <a:endParaRPr lang="pl-PL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59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936104"/>
          </a:xfrm>
        </p:spPr>
        <p:txBody>
          <a:bodyPr>
            <a:noAutofit/>
          </a:bodyPr>
          <a:lstStyle/>
          <a:p>
            <a:r>
              <a:rPr lang="pl-PL" sz="3600" b="1" dirty="0" smtClean="0">
                <a:solidFill>
                  <a:schemeClr val="accent1"/>
                </a:solidFill>
              </a:rPr>
              <a:t>Nasza aktywność w przeszłości</a:t>
            </a:r>
            <a:endParaRPr lang="pl-PL" sz="3500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fontScale="40000" lnSpcReduction="20000"/>
          </a:bodyPr>
          <a:lstStyle/>
          <a:p>
            <a:endParaRPr lang="pl-PL" dirty="0" smtClean="0"/>
          </a:p>
          <a:p>
            <a:r>
              <a:rPr lang="pl-PL" sz="3500" dirty="0" smtClean="0">
                <a:solidFill>
                  <a:schemeClr val="accent1"/>
                </a:solidFill>
              </a:rPr>
              <a:t>45 </a:t>
            </a:r>
            <a:r>
              <a:rPr lang="pl-PL" sz="3500" dirty="0" err="1" smtClean="0">
                <a:solidFill>
                  <a:schemeClr val="accent1"/>
                </a:solidFill>
              </a:rPr>
              <a:t>osób</a:t>
            </a:r>
            <a:r>
              <a:rPr lang="pl-PL" sz="3500" dirty="0" smtClean="0">
                <a:solidFill>
                  <a:schemeClr val="accent1"/>
                </a:solidFill>
              </a:rPr>
              <a:t> wzięło udział w warsztatach projektowych</a:t>
            </a:r>
          </a:p>
          <a:p>
            <a:r>
              <a:rPr lang="pl-PL" sz="3500" dirty="0" smtClean="0">
                <a:solidFill>
                  <a:schemeClr val="accent1"/>
                </a:solidFill>
              </a:rPr>
              <a:t>Przygotowano 12 profesjonalnych opinii (całościowe opinie i opinie cząstkowe ) – zgodnie z założeniami projektu</a:t>
            </a:r>
          </a:p>
          <a:p>
            <a:r>
              <a:rPr lang="pl-PL" sz="3500" dirty="0" smtClean="0">
                <a:solidFill>
                  <a:schemeClr val="accent1"/>
                </a:solidFill>
              </a:rPr>
              <a:t>Przeanalizowano i wydano opinię  do wielu projektów aktów prawnych, dokumentów polskich i europejskich </a:t>
            </a:r>
          </a:p>
          <a:p>
            <a:endParaRPr lang="pl-PL" sz="3500" dirty="0" smtClean="0">
              <a:solidFill>
                <a:schemeClr val="accent1"/>
              </a:solidFill>
            </a:endParaRPr>
          </a:p>
          <a:p>
            <a:r>
              <a:rPr lang="pl-PL" sz="3500" dirty="0" smtClean="0">
                <a:solidFill>
                  <a:schemeClr val="accent1"/>
                </a:solidFill>
              </a:rPr>
              <a:t>Uczestnicy warsztatów, Zarządy Regionów, Branże -  mocniejsze zaangażowanie w opiniowanie ustaw okołobudżetowych, niż w projekt ustawy budżetowej oraz założeń do budżetu państwa </a:t>
            </a:r>
          </a:p>
          <a:p>
            <a:endParaRPr lang="pl-PL" sz="3500" dirty="0" smtClean="0">
              <a:solidFill>
                <a:schemeClr val="accent1"/>
              </a:solidFill>
            </a:endParaRPr>
          </a:p>
          <a:p>
            <a:r>
              <a:rPr lang="pl-PL" sz="3500" smtClean="0">
                <a:solidFill>
                  <a:schemeClr val="accent1"/>
                </a:solidFill>
              </a:rPr>
              <a:t>Wykorzystano 170 </a:t>
            </a:r>
            <a:r>
              <a:rPr lang="pl-PL" sz="3500" dirty="0" smtClean="0">
                <a:solidFill>
                  <a:schemeClr val="accent1"/>
                </a:solidFill>
              </a:rPr>
              <a:t>godzin konsultacji z ekspertami zewnętrznymi, które przyjmowały różne formy:</a:t>
            </a:r>
          </a:p>
          <a:p>
            <a:pPr marL="1079500" indent="-539750">
              <a:buNone/>
            </a:pPr>
            <a:r>
              <a:rPr lang="pl-PL" sz="3500" dirty="0" smtClean="0">
                <a:solidFill>
                  <a:schemeClr val="accent1"/>
                </a:solidFill>
              </a:rPr>
              <a:t>1. spotkania w regionach (Oświata)</a:t>
            </a:r>
          </a:p>
          <a:p>
            <a:pPr marL="1079500" indent="-539750">
              <a:buNone/>
            </a:pPr>
            <a:r>
              <a:rPr lang="pl-PL" sz="3500" dirty="0" smtClean="0">
                <a:solidFill>
                  <a:schemeClr val="accent1"/>
                </a:solidFill>
              </a:rPr>
              <a:t>2. ankieta (Rynek Pracy)</a:t>
            </a:r>
          </a:p>
          <a:p>
            <a:pPr marL="1079500" indent="-539750">
              <a:buNone/>
            </a:pPr>
            <a:r>
              <a:rPr lang="pl-PL" sz="3500" dirty="0" smtClean="0">
                <a:solidFill>
                  <a:schemeClr val="accent1"/>
                </a:solidFill>
              </a:rPr>
              <a:t>3. opinie (Polityka Rodzinna)</a:t>
            </a:r>
          </a:p>
          <a:p>
            <a:endParaRPr lang="pl-PL" sz="3500" dirty="0" smtClean="0">
              <a:solidFill>
                <a:schemeClr val="accent1"/>
              </a:solidFill>
            </a:endParaRPr>
          </a:p>
          <a:p>
            <a:r>
              <a:rPr lang="pl-PL" sz="3500" dirty="0" smtClean="0">
                <a:solidFill>
                  <a:schemeClr val="accent1"/>
                </a:solidFill>
              </a:rPr>
              <a:t> Aktywność struktur Związku – informacja z poziomu Regionu jest potrzebna!  Aby zaopiniować projekt budżetu musimy być aktywni przez cały rok budżetowy, zbierać doświadczenia, opinie, analizy, dane</a:t>
            </a:r>
          </a:p>
          <a:p>
            <a:r>
              <a:rPr lang="pl-PL" sz="3500" dirty="0" smtClean="0">
                <a:solidFill>
                  <a:schemeClr val="accent1"/>
                </a:solidFill>
              </a:rPr>
              <a:t> </a:t>
            </a:r>
          </a:p>
          <a:p>
            <a:r>
              <a:rPr lang="pl-PL" sz="3500" dirty="0" smtClean="0">
                <a:solidFill>
                  <a:schemeClr val="accent1"/>
                </a:solidFill>
              </a:rPr>
              <a:t> Dostępność materiałów na stronie internetowej </a:t>
            </a:r>
          </a:p>
          <a:p>
            <a:endParaRPr lang="pl-PL" sz="3500" dirty="0" smtClean="0"/>
          </a:p>
          <a:p>
            <a:r>
              <a:rPr lang="pl-PL" sz="3500" dirty="0" smtClean="0">
                <a:solidFill>
                  <a:srgbClr val="C00000"/>
                </a:solidFill>
              </a:rPr>
              <a:t>http://www.solidarnosc.org.pl/szkolenia/wspolpraca-zagraniczna/programy-europejskie/realizowane/item/420-konstruktywny-dialog-ii-mediacje-i-negocjacje-dla-czlonkow-nszz-solidarnosc</a:t>
            </a:r>
            <a:endParaRPr lang="pl-PL" sz="3500" dirty="0">
              <a:solidFill>
                <a:schemeClr val="accent1"/>
              </a:solidFill>
            </a:endParaRPr>
          </a:p>
          <a:p>
            <a:pPr lvl="8"/>
            <a:endParaRPr lang="pl-PL" sz="35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59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7653536" cy="720080"/>
          </a:xfrm>
        </p:spPr>
        <p:txBody>
          <a:bodyPr>
            <a:noAutofit/>
          </a:bodyPr>
          <a:lstStyle/>
          <a:p>
            <a:r>
              <a:rPr lang="pl-PL" sz="3600" dirty="0" smtClean="0">
                <a:solidFill>
                  <a:schemeClr val="accent1"/>
                </a:solidFill>
              </a:rPr>
              <a:t>Ekspertyzy cząstkowe</a:t>
            </a:r>
            <a:endParaRPr lang="pl-PL" sz="3500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3240359"/>
          </a:xfrm>
        </p:spPr>
        <p:txBody>
          <a:bodyPr>
            <a:normAutofit/>
          </a:bodyPr>
          <a:lstStyle/>
          <a:p>
            <a:r>
              <a:rPr lang="pl-PL" dirty="0" smtClean="0">
                <a:solidFill>
                  <a:schemeClr val="accent1"/>
                </a:solidFill>
              </a:rPr>
              <a:t>Założenia projektu budżetu państwa na rok 2015 </a:t>
            </a:r>
            <a:br>
              <a:rPr lang="pl-PL" dirty="0" smtClean="0">
                <a:solidFill>
                  <a:schemeClr val="accent1"/>
                </a:solidFill>
              </a:rPr>
            </a:br>
            <a:r>
              <a:rPr lang="pl-PL" dirty="0" smtClean="0">
                <a:solidFill>
                  <a:schemeClr val="accent1"/>
                </a:solidFill>
              </a:rPr>
              <a:t>(3 obszary tematyczne)</a:t>
            </a:r>
          </a:p>
          <a:p>
            <a:r>
              <a:rPr lang="pl-PL" dirty="0" smtClean="0">
                <a:solidFill>
                  <a:schemeClr val="accent1"/>
                </a:solidFill>
              </a:rPr>
              <a:t>Sprawozdanie z wykonania budżetu państwa za okres od 1 stycznia do 31 grudnia 2014 r. dla obszaru tematycznego Oświata</a:t>
            </a:r>
          </a:p>
          <a:p>
            <a:endParaRPr lang="pl-PL" dirty="0">
              <a:solidFill>
                <a:schemeClr val="accent1"/>
              </a:solidFill>
            </a:endParaRPr>
          </a:p>
          <a:p>
            <a:pPr lvl="8"/>
            <a:endParaRPr lang="pl-PL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59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792088"/>
          </a:xfrm>
        </p:spPr>
        <p:txBody>
          <a:bodyPr>
            <a:noAutofit/>
          </a:bodyPr>
          <a:lstStyle/>
          <a:p>
            <a:r>
              <a:rPr lang="pl-PL" sz="3600" b="1" dirty="0" smtClean="0">
                <a:solidFill>
                  <a:schemeClr val="accent1"/>
                </a:solidFill>
              </a:rPr>
              <a:t>Przykładowe opracowania , opinie  - Oświata </a:t>
            </a:r>
            <a:endParaRPr lang="pl-PL" sz="3500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endParaRPr lang="pl-PL" dirty="0" smtClean="0">
              <a:solidFill>
                <a:schemeClr val="accent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000" dirty="0" smtClean="0">
                <a:solidFill>
                  <a:schemeClr val="accent1"/>
                </a:solidFill>
              </a:rPr>
              <a:t>do projektu z dnia 9 października 2014 r. rozporządzenia Ministra Edukacji Narodowej w sprawie sposobu podziału części oświatowej subwencji ogólnej dla jednostek samorządu terytorialnego w roku 2015.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000" dirty="0" smtClean="0">
                <a:solidFill>
                  <a:schemeClr val="accent1"/>
                </a:solidFill>
              </a:rPr>
              <a:t> do raportu Komisji Europejskiej na temat Polski  (country report – Poland 2015)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000" dirty="0" smtClean="0">
                <a:solidFill>
                  <a:schemeClr val="accent1"/>
                </a:solidFill>
              </a:rPr>
              <a:t>ocena  wstępnej  prognozy podstawowych wskaźników makroekonomicznych stanowiących podstawę </a:t>
            </a:r>
            <a:r>
              <a:rPr lang="pl-PL" sz="2000" dirty="0" err="1" smtClean="0">
                <a:solidFill>
                  <a:schemeClr val="accent1"/>
                </a:solidFill>
              </a:rPr>
              <a:t>prac</a:t>
            </a:r>
            <a:r>
              <a:rPr lang="pl-PL" sz="2000" dirty="0" smtClean="0">
                <a:solidFill>
                  <a:schemeClr val="accent1"/>
                </a:solidFill>
              </a:rPr>
              <a:t> nad projektem ustawy budżetowej na rok 2016</a:t>
            </a:r>
          </a:p>
          <a:p>
            <a:pPr>
              <a:buNone/>
            </a:pPr>
            <a:r>
              <a:rPr lang="pl-PL" dirty="0" smtClean="0"/>
              <a:t> </a:t>
            </a:r>
          </a:p>
          <a:p>
            <a:endParaRPr lang="pl-PL" dirty="0">
              <a:solidFill>
                <a:schemeClr val="accent1"/>
              </a:solidFill>
            </a:endParaRPr>
          </a:p>
          <a:p>
            <a:pPr lvl="8"/>
            <a:endParaRPr lang="pl-PL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59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kd3-szablon-oswiata">
  <a:themeElements>
    <a:clrScheme name="Niestandardowy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2060"/>
      </a:accent1>
      <a:accent2>
        <a:srgbClr val="002060"/>
      </a:accent2>
      <a:accent3>
        <a:srgbClr val="002060"/>
      </a:accent3>
      <a:accent4>
        <a:srgbClr val="FFFFFF"/>
      </a:accent4>
      <a:accent5>
        <a:srgbClr val="002060"/>
      </a:accent5>
      <a:accent6>
        <a:srgbClr val="FFFFFF"/>
      </a:accent6>
      <a:hlink>
        <a:srgbClr val="FFFFFF"/>
      </a:hlink>
      <a:folHlink>
        <a:srgbClr val="FF0000"/>
      </a:folHlink>
    </a:clrScheme>
    <a:fontScheme name="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72ECA97-3E68-421D-9EF2-F255CD8DFDD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kd3-szablon-oswiata</Template>
  <TotalTime>603</TotalTime>
  <Words>824</Words>
  <Application>Microsoft Office PowerPoint</Application>
  <PresentationFormat>Pokaz na ekranie (4:3)</PresentationFormat>
  <Paragraphs>118</Paragraphs>
  <Slides>13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kd3-szablon-oswiata</vt:lpstr>
      <vt:lpstr>Prezentacja programu PowerPoint</vt:lpstr>
      <vt:lpstr> Podstawowe informacje</vt:lpstr>
      <vt:lpstr>WYBRANE OBSZARY wskazane przez  KK NSZZ „S” (ankieta)</vt:lpstr>
      <vt:lpstr>Sposób pracy</vt:lpstr>
      <vt:lpstr>3 obszary tematyczne – różnorodność działań</vt:lpstr>
      <vt:lpstr>Budżet państwa w centrum uwagi</vt:lpstr>
      <vt:lpstr>Nasza aktywność w przeszłości</vt:lpstr>
      <vt:lpstr>Ekspertyzy cząstkowe</vt:lpstr>
      <vt:lpstr>Przykładowe opracowania , opinie  - Oświata </vt:lpstr>
      <vt:lpstr>Polityka Rodzinna - opracowania</vt:lpstr>
      <vt:lpstr>Rynek pracy</vt:lpstr>
      <vt:lpstr>Analiza SWOT</vt:lpstr>
      <vt:lpstr>Prezentacja programu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Ela</dc:creator>
  <cp:lastModifiedBy>Biuro</cp:lastModifiedBy>
  <cp:revision>57</cp:revision>
  <dcterms:created xsi:type="dcterms:W3CDTF">2014-03-10T10:35:55Z</dcterms:created>
  <dcterms:modified xsi:type="dcterms:W3CDTF">2015-06-17T11:04:55Z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TC018814269991</vt:lpwstr>
  </property>
</Properties>
</file>